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3" r:id="rId1"/>
  </p:sldMasterIdLst>
  <p:notesMasterIdLst>
    <p:notesMasterId r:id="rId7"/>
  </p:notesMasterIdLst>
  <p:handoutMasterIdLst>
    <p:handoutMasterId r:id="rId8"/>
  </p:handoutMasterIdLst>
  <p:sldIdLst>
    <p:sldId id="257" r:id="rId2"/>
    <p:sldId id="352" r:id="rId3"/>
    <p:sldId id="347" r:id="rId4"/>
    <p:sldId id="350" r:id="rId5"/>
    <p:sldId id="351" r:id="rId6"/>
  </p:sldIdLst>
  <p:sldSz cx="9906000" cy="6858000" type="A4"/>
  <p:notesSz cx="6735763" cy="9866313"/>
  <p:defaultTextStyle>
    <a:defPPr>
      <a:defRPr lang="ko-KR"/>
    </a:defPPr>
    <a:lvl1pPr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1pPr>
    <a:lvl2pPr marL="336271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2pPr>
    <a:lvl3pPr marL="672541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3pPr>
    <a:lvl4pPr marL="1008812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4pPr>
    <a:lvl5pPr marL="1345082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5pPr>
    <a:lvl6pPr marL="1681353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6pPr>
    <a:lvl7pPr marL="2017624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7pPr>
    <a:lvl8pPr marL="2353894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8pPr>
    <a:lvl9pPr marL="2690165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4180">
          <p15:clr>
            <a:srgbClr val="A4A3A4"/>
          </p15:clr>
        </p15:guide>
        <p15:guide id="2" pos="5984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09" userDrawn="1">
          <p15:clr>
            <a:srgbClr val="A4A3A4"/>
          </p15:clr>
        </p15:guide>
        <p15:guide id="2" pos="212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336699"/>
    <a:srgbClr val="E2D9B6"/>
    <a:srgbClr val="EAEAEA"/>
    <a:srgbClr val="003366"/>
    <a:srgbClr val="FF9933"/>
    <a:srgbClr val="DDDDDD"/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7292A2E-F333-43FB-9621-5CBBE7FDCDCB}" styleName="淡色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淡色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中間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73A0DAA-6AF3-43AB-8588-CEC1D06C72B9}" styleName="中間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202B0CA-FC54-4496-8BCA-5EF66A818D29}" styleName="濃色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E9639D4-E3E2-4D34-9284-5A2195B3D0D7}" styleName="淡色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淡色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淡色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C083E6E3-FA7D-4D7B-A595-EF9225AFEA82}" styleName="淡色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93D81CF-94F2-401A-BA57-92F5A7B2D0C5}" styleName="中間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7B26C5-4107-4FEC-AEDC-1716B250A1EF}" styleName="淡色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DCAF9ED-07DC-4A11-8D7F-57B35C25682E}" styleName="中間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淡色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5BE263C-DBD7-4A20-BB59-AAB30ACAA65A}" styleName="中間 3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中間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64" autoAdjust="0"/>
    <p:restoredTop sz="99628" autoAdjust="0"/>
  </p:normalViewPr>
  <p:slideViewPr>
    <p:cSldViewPr>
      <p:cViewPr varScale="1">
        <p:scale>
          <a:sx n="83" d="100"/>
          <a:sy n="83" d="100"/>
        </p:scale>
        <p:origin x="-216" y="-67"/>
      </p:cViewPr>
      <p:guideLst>
        <p:guide orient="horz" pos="4180"/>
        <p:guide pos="5984"/>
      </p:guideLst>
    </p:cSldViewPr>
  </p:slideViewPr>
  <p:outlineViewPr>
    <p:cViewPr>
      <p:scale>
        <a:sx n="33" d="100"/>
        <a:sy n="33" d="100"/>
      </p:scale>
      <p:origin x="0" y="43987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5678"/>
    </p:cViewPr>
  </p:sorterViewPr>
  <p:notesViewPr>
    <p:cSldViewPr>
      <p:cViewPr varScale="1">
        <p:scale>
          <a:sx n="91" d="100"/>
          <a:sy n="91" d="100"/>
        </p:scale>
        <p:origin x="-2772" y="-102"/>
      </p:cViewPr>
      <p:guideLst>
        <p:guide orient="horz" pos="3109"/>
        <p:guide pos="212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9755" y="9376069"/>
            <a:ext cx="2916019" cy="490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85" tIns="47295" rIns="94585" bIns="47295" numCol="1" anchor="b" anchorCtr="0" compatLnSpc="1">
            <a:prstTxWarp prst="textNoShape">
              <a:avLst/>
            </a:prstTxWarp>
          </a:bodyPr>
          <a:lstStyle>
            <a:lvl1pPr algn="r" defTabSz="946390">
              <a:defRPr kumimoji="1" sz="1100" smtClean="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fld id="{434E4037-DC3D-481B-8B35-43134549800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356961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4"/>
            <a:ext cx="2916019" cy="49025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4585" tIns="47295" rIns="94585" bIns="47295" numCol="1" anchor="ctr" anchorCtr="0" compatLnSpc="1">
            <a:prstTxWarp prst="textNoShape">
              <a:avLst/>
            </a:prstTxWarp>
          </a:bodyPr>
          <a:lstStyle>
            <a:lvl1pPr algn="l" defTabSz="946390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9755" y="4"/>
            <a:ext cx="2916019" cy="49025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4585" tIns="47295" rIns="94585" bIns="47295" numCol="1" anchor="ctr" anchorCtr="0" compatLnSpc="1">
            <a:prstTxWarp prst="textNoShape">
              <a:avLst/>
            </a:prstTxWarp>
          </a:bodyPr>
          <a:lstStyle>
            <a:lvl1pPr algn="r" defTabSz="946390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70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95325" y="739775"/>
            <a:ext cx="5345113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9208" y="4686509"/>
            <a:ext cx="4937350" cy="4441374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4585" tIns="47295" rIns="94585" bIns="4729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2 レベル</a:t>
            </a:r>
          </a:p>
          <a:p>
            <a:pPr lvl="2"/>
            <a:r>
              <a:rPr lang="ja-JP" altLang="en-US" noProof="0" smtClean="0"/>
              <a:t>第 3 レベル</a:t>
            </a:r>
          </a:p>
          <a:p>
            <a:pPr lvl="3"/>
            <a:r>
              <a:rPr lang="ja-JP" altLang="en-US" noProof="0" smtClean="0"/>
              <a:t>第 4 レベル</a:t>
            </a:r>
          </a:p>
          <a:p>
            <a:pPr lvl="4"/>
            <a:r>
              <a:rPr lang="ja-JP" altLang="en-US" noProof="0" smtClean="0"/>
              <a:t>第 5 レベル</a:t>
            </a:r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9376069"/>
            <a:ext cx="2916019" cy="49025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4585" tIns="47295" rIns="94585" bIns="47295" numCol="1" anchor="b" anchorCtr="0" compatLnSpc="1">
            <a:prstTxWarp prst="textNoShape">
              <a:avLst/>
            </a:prstTxWarp>
          </a:bodyPr>
          <a:lstStyle>
            <a:lvl1pPr algn="l" defTabSz="946390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9755" y="9376069"/>
            <a:ext cx="2916019" cy="49025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4585" tIns="47295" rIns="94585" bIns="47295" numCol="1" anchor="b" anchorCtr="0" compatLnSpc="1">
            <a:prstTxWarp prst="textNoShape">
              <a:avLst/>
            </a:prstTxWarp>
          </a:bodyPr>
          <a:lstStyle>
            <a:lvl1pPr algn="r" defTabSz="946390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fld id="{7743D88F-1C60-4A18-8316-3E48C676585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4260963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1pPr>
    <a:lvl2pPr marL="336271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2pPr>
    <a:lvl3pPr marL="672541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3pPr>
    <a:lvl4pPr marL="1008812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4pPr>
    <a:lvl5pPr marL="1345082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5pPr>
    <a:lvl6pPr marL="1681353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6pPr>
    <a:lvl7pPr marL="2017624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7pPr>
    <a:lvl8pPr marL="2353894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8pPr>
    <a:lvl9pPr marL="2690165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886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792760" y="5134039"/>
            <a:ext cx="6912767" cy="375677"/>
          </a:xfrm>
          <a:ln w="12700" cap="sq">
            <a:headEnd type="none" w="sm" len="sm"/>
            <a:tailEnd type="none" w="sm" len="sm"/>
          </a:ln>
        </p:spPr>
        <p:txBody>
          <a:bodyPr wrap="square" lIns="67245" rIns="67245" anchorCtr="0">
            <a:spAutoFit/>
          </a:bodyPr>
          <a:lstStyle>
            <a:lvl1pPr marL="0" indent="0" algn="l">
              <a:lnSpc>
                <a:spcPct val="100000"/>
              </a:lnSpc>
              <a:spcBef>
                <a:spcPct val="0"/>
              </a:spcBef>
              <a:buFont typeface="平成明朝" pitchFamily="17" charset="-128"/>
              <a:buNone/>
              <a:defRPr sz="2000">
                <a:solidFill>
                  <a:schemeClr val="bg2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 smtClean="0"/>
              <a:t>マスター サブタイトルの書式設定</a:t>
            </a:r>
            <a:endParaRPr lang="ja-JP" altLang="en-US" dirty="0"/>
          </a:p>
        </p:txBody>
      </p:sp>
      <p:pic>
        <p:nvPicPr>
          <p:cNvPr id="5" name="Picture 2" descr="本法人の設立が承認されました。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85" y="1968470"/>
            <a:ext cx="2646293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6"/>
          <p:cNvSpPr txBox="1">
            <a:spLocks noChangeArrowheads="1"/>
          </p:cNvSpPr>
          <p:nvPr userDrawn="1"/>
        </p:nvSpPr>
        <p:spPr bwMode="auto">
          <a:xfrm>
            <a:off x="2798084" y="5707166"/>
            <a:ext cx="6912767" cy="31412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67245" tIns="33622" rIns="67245" bIns="33622" numCol="1" anchor="t" anchorCtr="0" compatLnSpc="1">
            <a:prstTxWarp prst="textNoShape">
              <a:avLst/>
            </a:prstTxWarp>
            <a:spAutoFit/>
          </a:bodyPr>
          <a:lstStyle>
            <a:lvl1pPr marL="0" indent="0" algn="l" defTabSz="972616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平成明朝" pitchFamily="17" charset="-128"/>
              <a:buNone/>
              <a:tabLst>
                <a:tab pos="775291" algn="l"/>
              </a:tabLst>
              <a:defRPr kumimoji="1" sz="2400" b="0" i="0" baseline="0">
                <a:solidFill>
                  <a:schemeClr val="bg2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itchFamily="50" charset="-128"/>
              </a:defRPr>
            </a:lvl1pPr>
            <a:lvl2pPr marL="533400" indent="-177800" algn="l" defTabSz="972616" rtl="0" eaLnBrk="1" fontAlgn="base" hangingPunct="1">
              <a:spcBef>
                <a:spcPct val="35000"/>
              </a:spcBef>
              <a:spcAft>
                <a:spcPct val="0"/>
              </a:spcAft>
              <a:buClr>
                <a:schemeClr val="bg1"/>
              </a:buClr>
              <a:buSzPct val="75000"/>
              <a:buFont typeface="ヒラギノ角ゴ ProN W3"/>
              <a:buChar char="▶"/>
              <a:tabLst>
                <a:tab pos="533400" algn="l"/>
              </a:tabLst>
              <a:defRPr kumimoji="1" sz="1800" baseline="0">
                <a:solidFill>
                  <a:srgbClr val="46464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2pPr>
            <a:lvl3pPr marL="622300" indent="-88900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"/>
              <a:tabLst>
                <a:tab pos="622300" algn="l"/>
              </a:tabLst>
              <a:defRPr kumimoji="1" sz="1500" baseline="0">
                <a:solidFill>
                  <a:srgbClr val="46464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3pPr>
            <a:lvl4pPr marL="923925" indent="-200025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3"/>
              </a:buClr>
              <a:buFont typeface="Wingdings" charset="2"/>
              <a:buChar char="u"/>
              <a:tabLst>
                <a:tab pos="924744" algn="l"/>
              </a:tabLst>
              <a:defRPr kumimoji="1" sz="1300" baseline="0">
                <a:solidFill>
                  <a:srgbClr val="46464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4pPr>
            <a:lvl5pPr marL="990130" indent="0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990130" algn="l"/>
              </a:tabLst>
              <a:defRPr kumimoji="1" sz="1200" baseline="0">
                <a:solidFill>
                  <a:srgbClr val="46464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5pPr>
            <a:lvl6pPr marL="2322369" indent="-242862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775291" algn="l"/>
              </a:tabLst>
              <a:defRPr kumimoji="1">
                <a:solidFill>
                  <a:srgbClr val="336699"/>
                </a:solidFill>
                <a:latin typeface="+mn-lt"/>
                <a:ea typeface="ＤＦＧ平成ゴシック体W3" pitchFamily="50" charset="-128"/>
              </a:defRPr>
            </a:lvl6pPr>
            <a:lvl7pPr marL="2658640" indent="-242862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775291" algn="l"/>
              </a:tabLst>
              <a:defRPr kumimoji="1">
                <a:solidFill>
                  <a:srgbClr val="336699"/>
                </a:solidFill>
                <a:latin typeface="+mn-lt"/>
                <a:ea typeface="ＤＦＧ平成ゴシック体W3" pitchFamily="50" charset="-128"/>
              </a:defRPr>
            </a:lvl7pPr>
            <a:lvl8pPr marL="2994910" indent="-242862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775291" algn="l"/>
              </a:tabLst>
              <a:defRPr kumimoji="1">
                <a:solidFill>
                  <a:srgbClr val="336699"/>
                </a:solidFill>
                <a:latin typeface="+mn-lt"/>
                <a:ea typeface="ＤＦＧ平成ゴシック体W3" pitchFamily="50" charset="-128"/>
              </a:defRPr>
            </a:lvl8pPr>
            <a:lvl9pPr marL="3331181" indent="-242862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775291" algn="l"/>
              </a:tabLst>
              <a:defRPr kumimoji="1">
                <a:solidFill>
                  <a:srgbClr val="336699"/>
                </a:solidFill>
                <a:latin typeface="+mn-lt"/>
                <a:ea typeface="ＤＦＧ平成ゴシック体W3" pitchFamily="50" charset="-128"/>
              </a:defRPr>
            </a:lvl9pPr>
          </a:lstStyle>
          <a:p>
            <a:pPr algn="r" latinLnBrk="0"/>
            <a:r>
              <a:rPr lang="ja-JP" altLang="en-US" sz="1600" kern="0" dirty="0" smtClean="0"/>
              <a:t>一般社団法人オープン＆ビッグデータ活用・地方創生推進機構</a:t>
            </a:r>
            <a:r>
              <a:rPr lang="ja-JP" altLang="en-US" sz="1600" kern="0" baseline="0" dirty="0" smtClean="0"/>
              <a:t> 事務局</a:t>
            </a:r>
            <a:endParaRPr lang="ja-JP" altLang="en-US" sz="1600" kern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bg2">
                    <a:lumMod val="75000"/>
                    <a:lumOff val="25000"/>
                  </a:schemeClr>
                </a:solidFill>
                <a:latin typeface="Calibri" pitchFamily="34" charset="0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 anchor="t" anchorCtr="0"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200"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168A96-8FC6-49A7-AAFF-8891F4FD4FE2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12708" y="2225443"/>
            <a:ext cx="7090465" cy="1913424"/>
          </a:xfrm>
        </p:spPr>
        <p:txBody>
          <a:bodyPr/>
          <a:lstStyle>
            <a:lvl1pPr algn="l">
              <a:defRPr sz="4400" b="1" cap="none">
                <a:solidFill>
                  <a:schemeClr val="bg2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2112708" y="4431965"/>
            <a:ext cx="7090465" cy="1501093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bg2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336271" indent="0">
              <a:buNone/>
              <a:defRPr sz="1300"/>
            </a:lvl2pPr>
            <a:lvl3pPr marL="672541" indent="0">
              <a:buNone/>
              <a:defRPr sz="1200"/>
            </a:lvl3pPr>
            <a:lvl4pPr marL="1008812" indent="0">
              <a:buNone/>
              <a:defRPr sz="1000"/>
            </a:lvl4pPr>
            <a:lvl5pPr marL="1345082" indent="0">
              <a:buNone/>
              <a:defRPr sz="1000"/>
            </a:lvl5pPr>
            <a:lvl6pPr marL="1681353" indent="0">
              <a:buNone/>
              <a:defRPr sz="1000"/>
            </a:lvl6pPr>
            <a:lvl7pPr marL="2017624" indent="0">
              <a:buNone/>
              <a:defRPr sz="1000"/>
            </a:lvl7pPr>
            <a:lvl8pPr marL="2353894" indent="0">
              <a:buNone/>
              <a:defRPr sz="1000"/>
            </a:lvl8pPr>
            <a:lvl9pPr marL="2690165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A7F7E3-2EA5-4E0E-99DF-9D27F789031C}" type="slidenum">
              <a:rPr lang="ja-JP" altLang="en-US"/>
              <a:pPr/>
              <a:t>‹#›</a:t>
            </a:fld>
            <a:endParaRPr lang="en-US" altLang="ja-JP"/>
          </a:p>
        </p:txBody>
      </p:sp>
      <p:sp>
        <p:nvSpPr>
          <p:cNvPr id="5" name="正方形/長方形 4"/>
          <p:cNvSpPr/>
          <p:nvPr userDrawn="1"/>
        </p:nvSpPr>
        <p:spPr bwMode="auto">
          <a:xfrm>
            <a:off x="0" y="0"/>
            <a:ext cx="9906000" cy="1128884"/>
          </a:xfrm>
          <a:prstGeom prst="rect">
            <a:avLst/>
          </a:prstGeom>
          <a:solidFill>
            <a:srgbClr val="FFFFFF"/>
          </a:solidFill>
          <a:ln w="381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67254" tIns="33627" rIns="67254" bIns="33627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672541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  <p:sp>
        <p:nvSpPr>
          <p:cNvPr id="11" name="正方形/長方形 10"/>
          <p:cNvSpPr/>
          <p:nvPr userDrawn="1"/>
        </p:nvSpPr>
        <p:spPr bwMode="auto">
          <a:xfrm>
            <a:off x="1752600" y="2198705"/>
            <a:ext cx="154210" cy="3744895"/>
          </a:xfrm>
          <a:prstGeom prst="rect">
            <a:avLst/>
          </a:prstGeom>
          <a:solidFill>
            <a:schemeClr val="accent2"/>
          </a:solidFill>
          <a:ln w="38100" cap="sq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67254" tIns="33627" rIns="67254" bIns="33627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672541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_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51414" y="1322775"/>
            <a:ext cx="4515242" cy="508835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82586" y="1322775"/>
            <a:ext cx="4515243" cy="508835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6C6A59-D97A-40CC-8D04-C7788F30EB56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_縦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15789" y="1143000"/>
            <a:ext cx="9183247" cy="25146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15789" y="3810001"/>
            <a:ext cx="9182040" cy="26011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6C6A59-D97A-40CC-8D04-C7788F30EB56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9EB0C9-E24B-463D-BB62-FF98DEA61778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D94DB2-09C9-4810-9F23-4FAAE8E978D7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最後のペー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B2DD74-10E0-4AB2-B6D0-27B412D7252C}" type="slidenum">
              <a:rPr lang="ja-JP" altLang="en-US" smtClean="0"/>
              <a:pPr/>
              <a:t>‹#›</a:t>
            </a:fld>
            <a:endParaRPr lang="en-US" altLang="ja-JP"/>
          </a:p>
        </p:txBody>
      </p:sp>
      <p:pic>
        <p:nvPicPr>
          <p:cNvPr id="4" name="Picture 2" descr="本法人の設立が承認されました。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9707" y="2492896"/>
            <a:ext cx="3332369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79453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タイトル、コンテンツ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4697" y="169366"/>
            <a:ext cx="9134339" cy="585081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51414" y="1272626"/>
            <a:ext cx="4515242" cy="5138501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4982586" y="1272626"/>
            <a:ext cx="4515243" cy="245726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3"/>
          </p:nvPr>
        </p:nvSpPr>
        <p:spPr>
          <a:xfrm>
            <a:off x="4982586" y="3930482"/>
            <a:ext cx="4515243" cy="248064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652962-3989-4FF4-990D-68B87D3CA273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3871" name="Rectangle 15"/>
          <p:cNvSpPr>
            <a:spLocks noChangeArrowheads="1"/>
          </p:cNvSpPr>
          <p:nvPr/>
        </p:nvSpPr>
        <p:spPr bwMode="auto">
          <a:xfrm>
            <a:off x="0" y="1"/>
            <a:ext cx="9906000" cy="228599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  <a:headEnd type="none" w="sm" len="sm"/>
            <a:tailEnd type="none" w="sm" len="sm"/>
          </a:ln>
          <a:effec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lIns="67254" tIns="33627" rIns="67254" bIns="33627" anchor="ctr"/>
          <a:lstStyle/>
          <a:p>
            <a:pPr algn="r">
              <a:defRPr/>
            </a:pPr>
            <a:r>
              <a:rPr lang="ja-JP" altLang="en-US" sz="1200" b="1" i="0" dirty="0" smtClean="0">
                <a:latin typeface="メイリオ"/>
                <a:ea typeface="メイリオ"/>
                <a:cs typeface="メイリオ"/>
              </a:rPr>
              <a:t>オープン＆ビッグデータ活用・地方創生推進機構</a:t>
            </a:r>
            <a:endParaRPr lang="en-US" altLang="ja-JP" sz="1200" b="1" i="0" dirty="0">
              <a:latin typeface="メイリオ"/>
              <a:ea typeface="メイリオ"/>
              <a:cs typeface="メイリオ"/>
            </a:endParaRPr>
          </a:p>
        </p:txBody>
      </p:sp>
      <p:sp>
        <p:nvSpPr>
          <p:cNvPr id="1913859" name="Line 3"/>
          <p:cNvSpPr>
            <a:spLocks noChangeShapeType="1"/>
          </p:cNvSpPr>
          <p:nvPr/>
        </p:nvSpPr>
        <p:spPr bwMode="auto">
          <a:xfrm>
            <a:off x="0" y="6576804"/>
            <a:ext cx="9906000" cy="0"/>
          </a:xfrm>
          <a:prstGeom prst="line">
            <a:avLst/>
          </a:prstGeom>
          <a:noFill/>
          <a:ln w="12700" cap="sq" cmpd="sng" algn="ctr">
            <a:solidFill>
              <a:srgbClr val="40404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lIns="67254" tIns="33627" rIns="67254" bIns="33627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1414" y="1143000"/>
            <a:ext cx="9146415" cy="5268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33622" rIns="0" bIns="33622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1913861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499036" y="6602804"/>
            <a:ext cx="406964" cy="255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7245" tIns="33622" rIns="67245" bIns="33622" numCol="1" anchor="b" anchorCtr="0" compatLnSpc="1">
            <a:prstTxWarp prst="textNoShape">
              <a:avLst/>
            </a:prstTxWarp>
          </a:bodyPr>
          <a:lstStyle>
            <a:lvl1pPr algn="r">
              <a:defRPr kumimoji="1" sz="1100">
                <a:solidFill>
                  <a:srgbClr val="336699"/>
                </a:solidFill>
                <a:latin typeface="Arial" charset="0"/>
                <a:ea typeface="굴림" pitchFamily="34" charset="-127"/>
              </a:defRPr>
            </a:lvl1pPr>
          </a:lstStyle>
          <a:p>
            <a:fld id="{4AB2DD74-10E0-4AB2-B6D0-27B412D7252C}" type="slidenum">
              <a:rPr lang="ja-JP" altLang="en-US" smtClean="0"/>
              <a:pPr/>
              <a:t>‹#›</a:t>
            </a:fld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387642" y="304800"/>
            <a:ext cx="9134339" cy="581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ja-JP" altLang="en-US" dirty="0" smtClean="0"/>
              <a:t>マスタ タイトルの書式設定</a:t>
            </a:r>
          </a:p>
        </p:txBody>
      </p:sp>
      <p:sp>
        <p:nvSpPr>
          <p:cNvPr id="1913873" name="Text Box 17"/>
          <p:cNvSpPr txBox="1">
            <a:spLocks noChangeArrowheads="1"/>
          </p:cNvSpPr>
          <p:nvPr/>
        </p:nvSpPr>
        <p:spPr bwMode="auto">
          <a:xfrm>
            <a:off x="252420" y="6638448"/>
            <a:ext cx="5767171" cy="22179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67254" tIns="33627" rIns="67254" bIns="33627">
            <a:spAutoFit/>
          </a:bodyPr>
          <a:lstStyle/>
          <a:p>
            <a:pPr algn="l">
              <a:defRPr/>
            </a:pPr>
            <a:r>
              <a:rPr lang="en-US" altLang="ja-JP" sz="1000" b="1" dirty="0" smtClean="0">
                <a:solidFill>
                  <a:srgbClr val="353535"/>
                </a:solidFill>
                <a:latin typeface="Arial" charset="0"/>
              </a:rPr>
              <a:t>© 2017 Vitalizing Local Economy Organization by Open data &amp; Big data</a:t>
            </a:r>
            <a:r>
              <a:rPr lang="en-US" altLang="ja-JP" sz="1000" b="1" baseline="0" dirty="0" smtClean="0">
                <a:solidFill>
                  <a:srgbClr val="353535"/>
                </a:solidFill>
                <a:latin typeface="Arial" charset="0"/>
              </a:rPr>
              <a:t>.</a:t>
            </a:r>
            <a:r>
              <a:rPr lang="en-US" altLang="ja-JP" sz="1000" b="1" dirty="0" smtClean="0">
                <a:solidFill>
                  <a:srgbClr val="353535"/>
                </a:solidFill>
                <a:latin typeface="Arial" charset="0"/>
              </a:rPr>
              <a:t> </a:t>
            </a:r>
            <a:r>
              <a:rPr lang="en-US" altLang="ja-JP" sz="1000" b="1" dirty="0">
                <a:solidFill>
                  <a:srgbClr val="353535"/>
                </a:solidFill>
                <a:latin typeface="Arial" charset="0"/>
              </a:rPr>
              <a:t>All Rights Reserved.</a:t>
            </a:r>
          </a:p>
        </p:txBody>
      </p:sp>
      <p:sp>
        <p:nvSpPr>
          <p:cNvPr id="9" name="Line 3"/>
          <p:cNvSpPr>
            <a:spLocks noChangeShapeType="1"/>
          </p:cNvSpPr>
          <p:nvPr/>
        </p:nvSpPr>
        <p:spPr bwMode="auto">
          <a:xfrm>
            <a:off x="0" y="990600"/>
            <a:ext cx="9906000" cy="0"/>
          </a:xfrm>
          <a:prstGeom prst="line">
            <a:avLst/>
          </a:prstGeom>
          <a:noFill/>
          <a:ln w="12700" cap="sq" cmpd="sng" algn="ctr">
            <a:solidFill>
              <a:schemeClr val="bg2">
                <a:lumMod val="75000"/>
                <a:lumOff val="2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lIns="67254" tIns="33627" rIns="67254" bIns="33627" anchor="ctr"/>
          <a:lstStyle/>
          <a:p>
            <a:pPr>
              <a:defRPr/>
            </a:pPr>
            <a:endParaRPr lang="ja-JP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8" r:id="rId1"/>
    <p:sldLayoutId id="2147483672" r:id="rId2"/>
    <p:sldLayoutId id="2147483673" r:id="rId3"/>
    <p:sldLayoutId id="2147483674" r:id="rId4"/>
    <p:sldLayoutId id="2147483689" r:id="rId5"/>
    <p:sldLayoutId id="2147483676" r:id="rId6"/>
    <p:sldLayoutId id="2147483677" r:id="rId7"/>
    <p:sldLayoutId id="2147483706" r:id="rId8"/>
    <p:sldLayoutId id="2147483684" r:id="rId9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72616" rtl="0" eaLnBrk="1" fontAlgn="base" hangingPunct="1">
        <a:spcBef>
          <a:spcPct val="0"/>
        </a:spcBef>
        <a:spcAft>
          <a:spcPct val="0"/>
        </a:spcAft>
        <a:defRPr kumimoji="1" sz="2600" b="1" baseline="0">
          <a:solidFill>
            <a:schemeClr val="bg2">
              <a:lumMod val="75000"/>
              <a:lumOff val="25000"/>
            </a:schemeClr>
          </a:solidFill>
          <a:latin typeface="メイリオ" panose="020B0604030504040204" pitchFamily="50" charset="-128"/>
          <a:ea typeface="メイリオ" panose="020B0604030504040204" pitchFamily="50" charset="-128"/>
          <a:cs typeface="+mj-cs"/>
        </a:defRPr>
      </a:lvl1pPr>
      <a:lvl2pPr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2pPr>
      <a:lvl3pPr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3pPr>
      <a:lvl4pPr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4pPr>
      <a:lvl5pPr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5pPr>
      <a:lvl6pPr marL="336271"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6pPr>
      <a:lvl7pPr marL="672541"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7pPr>
      <a:lvl8pPr marL="1008812"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8pPr>
      <a:lvl9pPr marL="1345082"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9pPr>
    </p:titleStyle>
    <p:bodyStyle>
      <a:lvl1pPr marL="326930" indent="-326930" algn="l" defTabSz="972616" rtl="0" eaLnBrk="1" fontAlgn="base" hangingPunct="1">
        <a:spcBef>
          <a:spcPct val="50000"/>
        </a:spcBef>
        <a:spcAft>
          <a:spcPct val="0"/>
        </a:spcAft>
        <a:buClr>
          <a:schemeClr val="accent2"/>
        </a:buClr>
        <a:buFont typeface="平成明朝" pitchFamily="17" charset="-128"/>
        <a:buChar char="■"/>
        <a:tabLst>
          <a:tab pos="775291" algn="l"/>
        </a:tabLst>
        <a:defRPr kumimoji="1" sz="2100" b="0" i="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1pPr>
      <a:lvl2pPr marL="533400" indent="-177800" algn="l" defTabSz="972616" rtl="0" eaLnBrk="1" fontAlgn="base" hangingPunct="1">
        <a:spcBef>
          <a:spcPct val="35000"/>
        </a:spcBef>
        <a:spcAft>
          <a:spcPct val="0"/>
        </a:spcAft>
        <a:buClr>
          <a:schemeClr val="bg1"/>
        </a:buClr>
        <a:buSzPct val="75000"/>
        <a:buFont typeface="ヒラギノ角ゴ ProN W3"/>
        <a:buChar char="▶"/>
        <a:tabLst>
          <a:tab pos="533400" algn="l"/>
        </a:tabLst>
        <a:defRPr kumimoji="1" sz="18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marL="622300" indent="-88900" algn="l" defTabSz="972616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charset="2"/>
        <a:buChar char=""/>
        <a:tabLst>
          <a:tab pos="622300" algn="l"/>
        </a:tabLst>
        <a:defRPr kumimoji="1" sz="15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marL="923925" indent="-200025" algn="l" defTabSz="972616" rtl="0" eaLnBrk="1" fontAlgn="base" hangingPunct="1">
        <a:spcBef>
          <a:spcPct val="20000"/>
        </a:spcBef>
        <a:spcAft>
          <a:spcPct val="0"/>
        </a:spcAft>
        <a:buClr>
          <a:schemeClr val="accent3"/>
        </a:buClr>
        <a:buFont typeface="Wingdings" charset="2"/>
        <a:buChar char="u"/>
        <a:tabLst>
          <a:tab pos="924744" algn="l"/>
        </a:tabLst>
        <a:defRPr kumimoji="1" sz="13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marL="990130" indent="0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990130" algn="l"/>
        </a:tabLst>
        <a:defRPr kumimoji="1" sz="12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2322369" indent="-242862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6pPr>
      <a:lvl7pPr marL="2658640" indent="-242862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7pPr>
      <a:lvl8pPr marL="2994910" indent="-242862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8pPr>
      <a:lvl9pPr marL="3331181" indent="-242862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9pPr>
    </p:bodyStyle>
    <p:otherStyle>
      <a:defPPr>
        <a:defRPr lang="ja-JP"/>
      </a:defPPr>
      <a:lvl1pPr marL="0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36271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72541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8812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45082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81353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017624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353894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690165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サブタイトル 1"/>
          <p:cNvSpPr>
            <a:spLocks noGrp="1"/>
          </p:cNvSpPr>
          <p:nvPr>
            <p:ph type="subTitle" sz="quarter" idx="1"/>
          </p:nvPr>
        </p:nvSpPr>
        <p:spPr>
          <a:xfrm>
            <a:off x="4520952" y="5301208"/>
            <a:ext cx="5184575" cy="375677"/>
          </a:xfrm>
        </p:spPr>
        <p:txBody>
          <a:bodyPr/>
          <a:lstStyle/>
          <a:p>
            <a:pPr algn="r"/>
            <a:r>
              <a:rPr lang="en-US" altLang="ja-JP" sz="2000" dirty="0" smtClean="0"/>
              <a:t>2017.01.20</a:t>
            </a:r>
          </a:p>
        </p:txBody>
      </p:sp>
      <p:sp>
        <p:nvSpPr>
          <p:cNvPr id="3" name="タイトル 2"/>
          <p:cNvSpPr>
            <a:spLocks noGrp="1"/>
          </p:cNvSpPr>
          <p:nvPr>
            <p:ph type="ctrTitle" sz="quarter" idx="4294967295"/>
          </p:nvPr>
        </p:nvSpPr>
        <p:spPr>
          <a:xfrm>
            <a:off x="2690598" y="2724641"/>
            <a:ext cx="7021561" cy="560343"/>
          </a:xfrm>
        </p:spPr>
        <p:txBody>
          <a:bodyPr anchor="t" anchorCtr="0">
            <a:normAutofit/>
          </a:bodyPr>
          <a:lstStyle/>
          <a:p>
            <a:r>
              <a:rPr lang="ja-JP" altLang="en-US" sz="3600" u="sng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第</a:t>
            </a:r>
            <a:r>
              <a:rPr lang="en-US" altLang="ja-JP" sz="3600" u="sng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</a:t>
            </a:r>
            <a:r>
              <a:rPr lang="ja-JP" altLang="en-US" sz="3600" u="sng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回・第</a:t>
            </a:r>
            <a:r>
              <a:rPr lang="en-US" altLang="ja-JP" sz="3600" u="sng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</a:t>
            </a:r>
            <a:r>
              <a:rPr lang="ja-JP" altLang="en-US" sz="3600" u="sng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回分科会の振り返り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quarter" idx="4294967295"/>
          </p:nvPr>
        </p:nvSpPr>
        <p:spPr>
          <a:xfrm>
            <a:off x="5817096" y="188640"/>
            <a:ext cx="3872880" cy="369332"/>
          </a:xfrm>
        </p:spPr>
        <p:txBody>
          <a:bodyPr>
            <a:noAutofit/>
          </a:bodyPr>
          <a:lstStyle/>
          <a:p>
            <a:pPr marL="0" indent="0" algn="r">
              <a:buNone/>
            </a:pPr>
            <a:r>
              <a:rPr kumimoji="1" lang="ja-JP" altLang="en-US" sz="1800" b="0" dirty="0" smtClean="0">
                <a:solidFill>
                  <a:schemeClr val="bg2"/>
                </a:solidFill>
              </a:rPr>
              <a:t>第</a:t>
            </a:r>
            <a:r>
              <a:rPr lang="ja-JP" altLang="en-US" sz="1800" b="0" dirty="0" smtClean="0">
                <a:solidFill>
                  <a:schemeClr val="bg2"/>
                </a:solidFill>
              </a:rPr>
              <a:t>３</a:t>
            </a:r>
            <a:r>
              <a:rPr kumimoji="1" lang="ja-JP" altLang="en-US" sz="1800" b="0" dirty="0" smtClean="0">
                <a:solidFill>
                  <a:schemeClr val="bg2"/>
                </a:solidFill>
              </a:rPr>
              <a:t>回データ運用検討分科会資料</a:t>
            </a:r>
            <a:endParaRPr kumimoji="1" lang="ja-JP" altLang="en-US" sz="1800" b="0" dirty="0">
              <a:solidFill>
                <a:schemeClr val="bg2"/>
              </a:solidFill>
            </a:endParaRPr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sz="quarter" idx="4294967295"/>
          </p:nvPr>
        </p:nvSpPr>
        <p:spPr>
          <a:xfrm>
            <a:off x="8769424" y="620688"/>
            <a:ext cx="864096" cy="360040"/>
          </a:xfrm>
          <a:ln>
            <a:solidFill>
              <a:schemeClr val="bg2"/>
            </a:solidFill>
          </a:ln>
        </p:spPr>
        <p:txBody>
          <a:bodyPr anchor="b" anchorCtr="0">
            <a:noAutofit/>
          </a:bodyPr>
          <a:lstStyle/>
          <a:p>
            <a:pPr marL="0" indent="0" algn="ctr">
              <a:buNone/>
            </a:pPr>
            <a:r>
              <a:rPr kumimoji="1" lang="ja-JP" altLang="en-US" sz="1800" dirty="0" smtClean="0"/>
              <a:t>資料３</a:t>
            </a:r>
            <a:endParaRPr kumimoji="1" lang="ja-JP" altLang="en-US" sz="1800" dirty="0"/>
          </a:p>
        </p:txBody>
      </p:sp>
      <p:pic>
        <p:nvPicPr>
          <p:cNvPr id="1026" name="Picture 2" descr="本法人の設立が承認されました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85" y="1968470"/>
            <a:ext cx="2646293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6960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2800" dirty="0">
                <a:latin typeface="+mj-ea"/>
              </a:rPr>
              <a:t>第</a:t>
            </a:r>
            <a:r>
              <a:rPr lang="en-US" altLang="ja-JP" sz="2800" dirty="0">
                <a:latin typeface="+mj-ea"/>
              </a:rPr>
              <a:t>1</a:t>
            </a:r>
            <a:r>
              <a:rPr lang="ja-JP" altLang="en-US" sz="2800" dirty="0">
                <a:latin typeface="+mj-ea"/>
              </a:rPr>
              <a:t>回分科会の</a:t>
            </a:r>
            <a:r>
              <a:rPr lang="ja-JP" altLang="en-US" sz="2800" dirty="0" smtClean="0">
                <a:latin typeface="+mj-ea"/>
              </a:rPr>
              <a:t>振り返り（</a:t>
            </a:r>
            <a:r>
              <a:rPr lang="en-US" altLang="ja-JP" sz="2800" dirty="0" smtClean="0">
                <a:latin typeface="+mj-ea"/>
              </a:rPr>
              <a:t>1/2</a:t>
            </a:r>
            <a:r>
              <a:rPr lang="ja-JP" altLang="en-US" sz="2800" dirty="0" smtClean="0">
                <a:latin typeface="+mj-ea"/>
              </a:rPr>
              <a:t>）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2</a:t>
            </a:fld>
            <a:endParaRPr lang="en-US" altLang="ja-JP"/>
          </a:p>
        </p:txBody>
      </p:sp>
      <p:sp>
        <p:nvSpPr>
          <p:cNvPr id="6" name="正方形/長方形 5"/>
          <p:cNvSpPr/>
          <p:nvPr/>
        </p:nvSpPr>
        <p:spPr>
          <a:xfrm>
            <a:off x="243000" y="1124744"/>
            <a:ext cx="9534535" cy="5297958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2000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kumimoji="1" lang="en-US" altLang="ja-JP" sz="2000" b="1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kumimoji="1" lang="ja-JP" altLang="en-US" sz="2000" b="1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回：道路通行規制情報について</a:t>
            </a:r>
            <a:endParaRPr kumimoji="1" lang="en-US" altLang="ja-JP" sz="2000" b="1" dirty="0" smtClean="0">
              <a:solidFill>
                <a:schemeClr val="bg2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60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</a:t>
            </a:r>
            <a:r>
              <a:rPr kumimoji="1" lang="ja-JP" altLang="en-US" sz="1600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．</a:t>
            </a:r>
            <a:r>
              <a:rPr kumimoji="1" lang="ja-JP" altLang="en-US" sz="160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調査</a:t>
            </a:r>
            <a:r>
              <a:rPr kumimoji="1" lang="ja-JP" altLang="en-US" sz="1600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の目的</a:t>
            </a:r>
            <a:r>
              <a:rPr kumimoji="1" lang="ja-JP" altLang="en-US" sz="160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と方法</a:t>
            </a:r>
            <a:endParaRPr kumimoji="1" lang="en-US" altLang="ja-JP" sz="1600" dirty="0" smtClean="0">
              <a:solidFill>
                <a:schemeClr val="bg2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60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２．しずみ</a:t>
            </a:r>
            <a:r>
              <a:rPr kumimoji="1" lang="ja-JP" altLang="en-US" sz="1600" dirty="0" err="1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ち</a:t>
            </a:r>
            <a:r>
              <a:rPr kumimoji="1" lang="en-US" altLang="ja-JP" sz="160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info.</a:t>
            </a:r>
            <a:r>
              <a:rPr kumimoji="1" lang="ja-JP" altLang="en-US" sz="160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の説明</a:t>
            </a:r>
            <a:endParaRPr kumimoji="1" lang="en-US" altLang="ja-JP" sz="1600" dirty="0" smtClean="0">
              <a:solidFill>
                <a:schemeClr val="bg2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60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３．ディスカッション　など</a:t>
            </a:r>
            <a:endParaRPr kumimoji="1" lang="en-US" altLang="ja-JP" sz="1600" dirty="0" smtClean="0">
              <a:solidFill>
                <a:schemeClr val="bg2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en-US" altLang="ja-JP" sz="160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kumimoji="1" lang="ja-JP" altLang="en-US" sz="160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終了後、</a:t>
            </a:r>
            <a:r>
              <a:rPr kumimoji="1" lang="ja-JP" altLang="en-US" sz="1600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しずみ</a:t>
            </a:r>
            <a:r>
              <a:rPr kumimoji="1" lang="ja-JP" altLang="en-US" sz="1600" dirty="0" err="1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ち</a:t>
            </a:r>
            <a:r>
              <a:rPr kumimoji="1" lang="en-US" altLang="ja-JP" sz="160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info.</a:t>
            </a:r>
            <a:r>
              <a:rPr kumimoji="1" lang="ja-JP" altLang="en-US" sz="160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を例に</a:t>
            </a:r>
            <a:r>
              <a:rPr kumimoji="1" lang="en-US" altLang="ja-JP" sz="160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API</a:t>
            </a:r>
            <a:r>
              <a:rPr kumimoji="1" lang="ja-JP" altLang="en-US" sz="160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勉強会を開催</a:t>
            </a:r>
            <a:endParaRPr kumimoji="1" lang="en-US" altLang="ja-JP" sz="1600" dirty="0" smtClean="0">
              <a:solidFill>
                <a:schemeClr val="bg2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 algn="l" fontAlgn="auto" latinLnBrk="0">
              <a:spcBef>
                <a:spcPts val="0"/>
              </a:spcBef>
              <a:spcAft>
                <a:spcPts val="0"/>
              </a:spcAft>
            </a:pPr>
            <a:endParaRPr kumimoji="1" lang="en-US" altLang="ja-JP" sz="1600" dirty="0">
              <a:solidFill>
                <a:schemeClr val="bg2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60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　ディスカッションで出た主な意見</a:t>
            </a:r>
            <a:endParaRPr kumimoji="1" lang="en-US" altLang="ja-JP" sz="1600" dirty="0" smtClean="0">
              <a:solidFill>
                <a:schemeClr val="bg2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3663" indent="-93663"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600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・しずみ</a:t>
            </a:r>
            <a:r>
              <a:rPr kumimoji="1" lang="ja-JP" altLang="en-US" sz="1600" dirty="0" err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ち</a:t>
            </a:r>
            <a:r>
              <a:rPr kumimoji="1" lang="en-US" altLang="ja-JP" sz="1600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info.</a:t>
            </a:r>
            <a:r>
              <a:rPr kumimoji="1" lang="ja-JP" altLang="en-US" sz="1600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については、企業などと意見交換して、少しずつレベルアップしていきたい。ハッカソンも</a:t>
            </a:r>
            <a:r>
              <a:rPr kumimoji="1" lang="en-US" altLang="ja-JP" sz="1600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kumimoji="1" lang="ja-JP" altLang="en-US" sz="1600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回開催した</a:t>
            </a:r>
            <a:r>
              <a:rPr kumimoji="1" lang="ja-JP" altLang="en-US" sz="160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kumimoji="1" lang="en-US" altLang="ja-JP" sz="1600" dirty="0" smtClean="0">
              <a:solidFill>
                <a:schemeClr val="bg2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3663" indent="-93663"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60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・道路規制情報は、リアルタイムと言っても、通常</a:t>
            </a:r>
            <a:r>
              <a:rPr kumimoji="1" lang="en-US" altLang="ja-JP" sz="160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kumimoji="1" lang="ja-JP" altLang="en-US" sz="160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日に</a:t>
            </a:r>
            <a:r>
              <a:rPr kumimoji="1" lang="en-US" altLang="ja-JP" sz="160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kumimoji="1" lang="ja-JP" altLang="en-US" sz="160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度程度更新すれば良い。規制内容（全面か片側か等）と規制区間が分かることが重要。</a:t>
            </a:r>
            <a:endParaRPr kumimoji="1" lang="en-US" altLang="ja-JP" sz="1600" dirty="0">
              <a:solidFill>
                <a:schemeClr val="bg2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3663" indent="-93663"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600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・災害時は、現地を確認後、通行可否の情報を公開する。場所や優先順位により、公開までの時間は異なる</a:t>
            </a:r>
            <a:r>
              <a:rPr kumimoji="1" lang="ja-JP" altLang="en-US" sz="160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。より早く提供するためにも、専用タブレットに加えて、個人のスマートフォンからの情報登録を検討中。但し、発生後</a:t>
            </a:r>
            <a:r>
              <a:rPr kumimoji="1" lang="en-US" altLang="ja-JP" sz="160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72</a:t>
            </a:r>
            <a:r>
              <a:rPr kumimoji="1" lang="ja-JP" altLang="en-US" sz="160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時間は、人命救助を第</a:t>
            </a:r>
            <a:r>
              <a:rPr kumimoji="1" lang="en-US" altLang="ja-JP" sz="160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kumimoji="1" lang="ja-JP" altLang="en-US" sz="1600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</a:t>
            </a:r>
            <a:r>
              <a:rPr kumimoji="1" lang="ja-JP" altLang="en-US" sz="160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し、</a:t>
            </a:r>
            <a:r>
              <a:rPr kumimoji="1" lang="en-US" altLang="ja-JP" sz="160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API</a:t>
            </a:r>
            <a:r>
              <a:rPr kumimoji="1" lang="ja-JP" altLang="en-US" sz="160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を通じた情報提供よりも消防関係者などに伝えることを優先する。情報提供により、救助や避難所整備などで用いる道路に、一般車両が流れ込むことを懸念している。</a:t>
            </a:r>
            <a:endParaRPr kumimoji="1" lang="en-US" altLang="ja-JP" sz="1600" dirty="0" smtClean="0">
              <a:solidFill>
                <a:schemeClr val="bg2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3663" indent="-93663"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60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・しずみ</a:t>
            </a:r>
            <a:r>
              <a:rPr kumimoji="1" lang="ja-JP" altLang="en-US" sz="1600" dirty="0" err="1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ち</a:t>
            </a:r>
            <a:r>
              <a:rPr kumimoji="1" lang="en-US" altLang="ja-JP" sz="160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info.</a:t>
            </a:r>
            <a:r>
              <a:rPr kumimoji="1" lang="ja-JP" altLang="en-US" sz="160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ではサーバ整備など初期投資がある程度かかったが、</a:t>
            </a:r>
            <a:r>
              <a:rPr kumimoji="1" lang="ja-JP" altLang="en-US" sz="1600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他の</a:t>
            </a:r>
            <a:r>
              <a:rPr kumimoji="1" lang="ja-JP" altLang="en-US" sz="160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自治体に広がり全国展開できれば、負担は少なくなる。静岡市からオープンソース化することは難しくとも、他の自治体にソースコードを展開できる。</a:t>
            </a:r>
            <a:endParaRPr kumimoji="1" lang="en-US" altLang="ja-JP" sz="1600" dirty="0" smtClean="0">
              <a:solidFill>
                <a:schemeClr val="bg2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3663" indent="-93663"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60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・静岡市だけでなく、トヨタ</a:t>
            </a:r>
            <a:r>
              <a:rPr kumimoji="1" lang="en-US" altLang="ja-JP" sz="160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IT</a:t>
            </a:r>
            <a:r>
              <a:rPr kumimoji="1" lang="ja-JP" altLang="en-US" sz="160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開発センター、パスコ、ゼンリンデータコムと共同で取り組んだことで、利用イメージを持った上で、</a:t>
            </a:r>
            <a:r>
              <a:rPr kumimoji="1" lang="en-US" altLang="ja-JP" sz="160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API</a:t>
            </a:r>
            <a:r>
              <a:rPr kumimoji="1" lang="ja-JP" altLang="en-US" sz="160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を作ることができた。自治体単体では、どのようなユースケースがあるか考えられない。</a:t>
            </a:r>
            <a:endParaRPr kumimoji="1" lang="en-US" altLang="ja-JP" sz="1600" dirty="0" smtClean="0">
              <a:solidFill>
                <a:schemeClr val="bg2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3663" indent="-93663"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600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・除雪情報について、歩道はどうするか。自治体としては、道路管理用に使いたい。ユースケースを集める必要がある。</a:t>
            </a:r>
            <a:endParaRPr kumimoji="1" lang="en-US" altLang="ja-JP" sz="1600" dirty="0">
              <a:solidFill>
                <a:schemeClr val="bg2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3663" indent="-93663" algn="l" fontAlgn="auto" latinLnBrk="0">
              <a:spcBef>
                <a:spcPts val="0"/>
              </a:spcBef>
              <a:spcAft>
                <a:spcPts val="0"/>
              </a:spcAft>
            </a:pPr>
            <a:endParaRPr kumimoji="1" lang="en-US" altLang="ja-JP" sz="1600" dirty="0">
              <a:solidFill>
                <a:schemeClr val="bg2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 algn="l" fontAlgn="auto" latinLnBrk="0">
              <a:spcBef>
                <a:spcPts val="0"/>
              </a:spcBef>
              <a:spcAft>
                <a:spcPts val="0"/>
              </a:spcAft>
            </a:pPr>
            <a:endParaRPr kumimoji="1" lang="en-US" altLang="ja-JP" sz="1600" dirty="0" smtClean="0">
              <a:solidFill>
                <a:schemeClr val="bg2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60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kumimoji="1" lang="en-US" altLang="ja-JP" sz="1600" dirty="0" smtClean="0">
              <a:solidFill>
                <a:schemeClr val="bg2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1125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2800" dirty="0">
                <a:latin typeface="+mj-ea"/>
              </a:rPr>
              <a:t>第</a:t>
            </a:r>
            <a:r>
              <a:rPr lang="en-US" altLang="ja-JP" sz="2800" dirty="0">
                <a:latin typeface="+mj-ea"/>
              </a:rPr>
              <a:t>1</a:t>
            </a:r>
            <a:r>
              <a:rPr lang="ja-JP" altLang="en-US" sz="2800" dirty="0">
                <a:latin typeface="+mj-ea"/>
              </a:rPr>
              <a:t>回分科会の</a:t>
            </a:r>
            <a:r>
              <a:rPr lang="ja-JP" altLang="en-US" sz="2800" dirty="0">
                <a:latin typeface="+mj-ea"/>
              </a:rPr>
              <a:t>振り返り（</a:t>
            </a:r>
            <a:r>
              <a:rPr lang="en-US" altLang="ja-JP" sz="2800" dirty="0">
                <a:latin typeface="+mj-ea"/>
              </a:rPr>
              <a:t>2/2</a:t>
            </a:r>
            <a:r>
              <a:rPr lang="ja-JP" altLang="en-US" sz="2800" dirty="0">
                <a:latin typeface="+mj-ea"/>
              </a:rPr>
              <a:t>）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3</a:t>
            </a:fld>
            <a:endParaRPr lang="en-US" altLang="ja-JP"/>
          </a:p>
        </p:txBody>
      </p:sp>
      <p:sp>
        <p:nvSpPr>
          <p:cNvPr id="6" name="正方形/長方形 5"/>
          <p:cNvSpPr/>
          <p:nvPr/>
        </p:nvSpPr>
        <p:spPr>
          <a:xfrm>
            <a:off x="243000" y="1124744"/>
            <a:ext cx="9534535" cy="5297958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　ディスカッションで出た主な意見（続き）</a:t>
            </a:r>
            <a:endParaRPr kumimoji="1" lang="en-US" altLang="ja-JP" sz="16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3663" indent="-93663"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kumimoji="1" lang="zh-TW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食品営業許可施設情報</a:t>
            </a:r>
            <a:r>
              <a:rPr kumimoji="1"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の公開請求をする人は、限られている。名簿屋、お店に営業をかける人など</a:t>
            </a:r>
            <a:r>
              <a:rPr kumimoji="1"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。競争が働くため、月</a:t>
            </a:r>
            <a:r>
              <a:rPr kumimoji="1" lang="en-US" altLang="ja-JP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kumimoji="1"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回オープンデータ化すると、月</a:t>
            </a:r>
            <a:r>
              <a:rPr kumimoji="1" lang="en-US" altLang="ja-JP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kumimoji="1"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回情報公開請求をしてくる。それでも、業務は</a:t>
            </a:r>
            <a:r>
              <a:rPr kumimoji="1" lang="en-US" altLang="ja-JP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1/3</a:t>
            </a:r>
            <a:r>
              <a:rPr kumimoji="1"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程度は減る。情報公開請求対応よりも、オープンデータの方が事務手続きが簡素。</a:t>
            </a:r>
            <a:endParaRPr kumimoji="1" lang="en-US" altLang="ja-JP" sz="16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3663" indent="-93663"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・情報公開請求が多いものとしては、</a:t>
            </a:r>
            <a:r>
              <a:rPr kumimoji="1" lang="zh-TW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食品営業許可</a:t>
            </a:r>
            <a:r>
              <a:rPr kumimoji="1" lang="zh-TW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</a:t>
            </a:r>
            <a:r>
              <a:rPr kumimoji="1"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以外では、理容美容院・旅館・公衆浴場・特定建築物などの情報。</a:t>
            </a:r>
            <a:endParaRPr kumimoji="1" lang="en-US" altLang="ja-JP" sz="16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3663" indent="-93663" algn="l" fontAlgn="auto" latinLnBrk="0">
              <a:spcBef>
                <a:spcPts val="0"/>
              </a:spcBef>
              <a:spcAft>
                <a:spcPts val="0"/>
              </a:spcAft>
            </a:pPr>
            <a:endParaRPr kumimoji="1" lang="en-US" altLang="ja-JP" sz="16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3663" indent="-93663"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福岡市、北九州市、久留米市でカタログサイトの共同利用やデータフォーマットの共通化に取り組んでいる。保育施設、避難場所、市の施設情報など。但し、原課の思いもあり、揃えるのはなかなか大変。データの粒度なども異なる。</a:t>
            </a:r>
            <a:endParaRPr kumimoji="1" lang="en-US" altLang="ja-JP" sz="16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3663" indent="-93663"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・道路通行規制情報は、まだ公開していない。地盤情報は、職員向けに公開</a:t>
            </a:r>
            <a:r>
              <a:rPr kumimoji="1"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kumimoji="1" lang="en-US" altLang="ja-JP" sz="16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3663" indent="-93663" algn="l" fontAlgn="auto" latinLnBrk="0">
              <a:spcBef>
                <a:spcPts val="0"/>
              </a:spcBef>
              <a:spcAft>
                <a:spcPts val="0"/>
              </a:spcAft>
            </a:pPr>
            <a:endParaRPr kumimoji="1" lang="en-US" altLang="ja-JP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 algn="l" fontAlgn="auto" latinLnBrk="0">
              <a:spcBef>
                <a:spcPts val="0"/>
              </a:spcBef>
              <a:spcAft>
                <a:spcPts val="0"/>
              </a:spcAft>
            </a:pPr>
            <a:endParaRPr kumimoji="1" lang="en-US" altLang="ja-JP" sz="16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kumimoji="1" lang="en-US" altLang="ja-JP" sz="16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87721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2800" dirty="0">
                <a:latin typeface="+mj-ea"/>
              </a:rPr>
              <a:t>第</a:t>
            </a:r>
            <a:r>
              <a:rPr lang="en-US" altLang="ja-JP" sz="2800" dirty="0">
                <a:latin typeface="+mj-ea"/>
              </a:rPr>
              <a:t>2</a:t>
            </a:r>
            <a:r>
              <a:rPr lang="ja-JP" altLang="en-US" sz="2800" dirty="0">
                <a:latin typeface="+mj-ea"/>
              </a:rPr>
              <a:t>回分科会の</a:t>
            </a:r>
            <a:r>
              <a:rPr lang="ja-JP" altLang="en-US" sz="2800" dirty="0">
                <a:latin typeface="+mj-ea"/>
              </a:rPr>
              <a:t>振り返り</a:t>
            </a:r>
            <a:r>
              <a:rPr lang="ja-JP" altLang="en-US" sz="2800" dirty="0" smtClean="0">
                <a:latin typeface="+mj-ea"/>
              </a:rPr>
              <a:t>（</a:t>
            </a:r>
            <a:r>
              <a:rPr lang="en-US" altLang="ja-JP" sz="2800" dirty="0" smtClean="0">
                <a:latin typeface="+mj-ea"/>
              </a:rPr>
              <a:t>1/2</a:t>
            </a:r>
            <a:r>
              <a:rPr lang="ja-JP" altLang="en-US" sz="2800" dirty="0">
                <a:latin typeface="+mj-ea"/>
              </a:rPr>
              <a:t>）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4</a:t>
            </a:fld>
            <a:endParaRPr lang="en-US" altLang="ja-JP"/>
          </a:p>
        </p:txBody>
      </p:sp>
      <p:sp>
        <p:nvSpPr>
          <p:cNvPr id="5" name="正方形/長方形 4"/>
          <p:cNvSpPr/>
          <p:nvPr/>
        </p:nvSpPr>
        <p:spPr>
          <a:xfrm>
            <a:off x="243001" y="1041261"/>
            <a:ext cx="9395454" cy="5381441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20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kumimoji="1" lang="en-US" altLang="ja-JP" sz="20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kumimoji="1" lang="ja-JP" altLang="en-US" sz="20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回：地盤情報について</a:t>
            </a:r>
            <a:endParaRPr kumimoji="1" lang="en-US" altLang="ja-JP" sz="20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１．地盤</a:t>
            </a:r>
            <a:r>
              <a:rPr kumimoji="1"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情報のオープンデータ化の状況について</a:t>
            </a:r>
            <a:endParaRPr kumimoji="1" lang="en-US" altLang="ja-JP" sz="16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２．</a:t>
            </a:r>
            <a:r>
              <a:rPr kumimoji="1" lang="en-US" altLang="ja-JP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VLED</a:t>
            </a:r>
            <a:r>
              <a:rPr kumimoji="1"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自治体</a:t>
            </a:r>
            <a:r>
              <a:rPr kumimoji="1"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会員向けアンケートの結果について</a:t>
            </a:r>
            <a:endParaRPr kumimoji="1" lang="en-US" altLang="ja-JP" sz="16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３．ディスカッション　など</a:t>
            </a:r>
            <a:endParaRPr kumimoji="1" lang="en-US" altLang="ja-JP" sz="16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 algn="l" fontAlgn="auto" latinLnBrk="0">
              <a:spcBef>
                <a:spcPts val="0"/>
              </a:spcBef>
              <a:spcAft>
                <a:spcPts val="0"/>
              </a:spcAft>
            </a:pPr>
            <a:endParaRPr kumimoji="1" lang="en-US" altLang="ja-JP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　アンケート結果の概要</a:t>
            </a:r>
            <a:endParaRPr kumimoji="1" lang="en-US" altLang="ja-JP" sz="16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3663" indent="-93663"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kumimoji="1" lang="en-US" altLang="ja-JP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VLED</a:t>
            </a:r>
            <a:r>
              <a:rPr kumimoji="1"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自治体会員</a:t>
            </a:r>
            <a:r>
              <a:rPr kumimoji="1" lang="en-US" altLang="ja-JP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68</a:t>
            </a:r>
            <a:r>
              <a:rPr kumimoji="1"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団体（調査時点）中、</a:t>
            </a:r>
            <a:r>
              <a:rPr kumimoji="1" lang="en-US" altLang="ja-JP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35</a:t>
            </a:r>
            <a:r>
              <a:rPr kumimoji="1"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団体が回答</a:t>
            </a:r>
            <a:endParaRPr kumimoji="1" lang="en-US" altLang="ja-JP" sz="16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3663" indent="-93663"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・公開状況は以下の通り。</a:t>
            </a:r>
            <a:endParaRPr kumimoji="1" lang="en-US" altLang="ja-JP" sz="16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3663" indent="-93663"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道路通行規制情報：</a:t>
            </a:r>
            <a:r>
              <a:rPr kumimoji="1" lang="en-US" altLang="ja-JP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15</a:t>
            </a:r>
            <a:r>
              <a:rPr kumimoji="1"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団体</a:t>
            </a:r>
            <a:r>
              <a:rPr kumimoji="1" lang="en-US" altLang="ja-JP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/35</a:t>
            </a:r>
            <a:r>
              <a:rPr kumimoji="1"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団体（内、</a:t>
            </a:r>
            <a:r>
              <a:rPr kumimoji="1" lang="en-US" altLang="ja-JP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kumimoji="1"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団体がオープンデータとして提供</a:t>
            </a:r>
            <a:r>
              <a:rPr kumimoji="1"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kumimoji="1" lang="en-US" altLang="ja-JP" sz="16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3663" indent="-93663"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1"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地盤情報：</a:t>
            </a:r>
            <a:r>
              <a:rPr kumimoji="1" lang="en-US" altLang="ja-JP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9</a:t>
            </a:r>
            <a:r>
              <a:rPr kumimoji="1"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団体</a:t>
            </a:r>
            <a:r>
              <a:rPr kumimoji="1" lang="en-US" altLang="ja-JP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/35</a:t>
            </a:r>
            <a:r>
              <a:rPr kumimoji="1"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団体（内、</a:t>
            </a:r>
            <a:r>
              <a:rPr kumimoji="1" lang="en-US" altLang="ja-JP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kumimoji="1"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団体がオープンデータとして提供</a:t>
            </a:r>
            <a:r>
              <a:rPr kumimoji="1"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kumimoji="1" lang="en-US" altLang="ja-JP" sz="16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3663" indent="-93663"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1" lang="zh-TW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食品営業許可施設</a:t>
            </a:r>
            <a:r>
              <a:rPr kumimoji="1" lang="zh-TW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情報</a:t>
            </a:r>
            <a:r>
              <a:rPr kumimoji="1"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kumimoji="1" lang="en-US" altLang="ja-JP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</a:t>
            </a:r>
            <a:r>
              <a:rPr kumimoji="1"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団体</a:t>
            </a:r>
            <a:r>
              <a:rPr kumimoji="1" lang="en-US" altLang="ja-JP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/16</a:t>
            </a:r>
            <a:r>
              <a:rPr kumimoji="1"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団体（内、</a:t>
            </a:r>
            <a:r>
              <a:rPr kumimoji="1" lang="en-US" altLang="ja-JP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</a:t>
            </a:r>
            <a:r>
              <a:rPr kumimoji="1"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団体がオープンデータとして提供</a:t>
            </a:r>
            <a:r>
              <a:rPr kumimoji="1"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kumimoji="1" lang="en-US" altLang="ja-JP" sz="16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3663" indent="-93663"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1" lang="en-US" altLang="ja-JP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kumimoji="1"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詳細は本日配布の参考資料</a:t>
            </a:r>
            <a:r>
              <a:rPr kumimoji="1" lang="en-US" altLang="ja-JP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kumimoji="1"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</a:t>
            </a:r>
            <a:r>
              <a:rPr kumimoji="1" lang="en-US" altLang="ja-JP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VLED</a:t>
            </a:r>
            <a:r>
              <a:rPr kumimoji="1"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自治体会員アンケート調査結果（非公開）」を参照</a:t>
            </a:r>
            <a:endParaRPr kumimoji="1" lang="en-US" altLang="ja-JP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 fontAlgn="auto" latinLnBrk="0">
              <a:spcBef>
                <a:spcPts val="0"/>
              </a:spcBef>
              <a:spcAft>
                <a:spcPts val="0"/>
              </a:spcAft>
            </a:pPr>
            <a:endParaRPr kumimoji="1" lang="en-US" altLang="ja-JP" sz="16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　ディスカッションで出た主な意見</a:t>
            </a:r>
            <a:endParaRPr kumimoji="1" lang="en-US" altLang="ja-JP" sz="16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3663" indent="-93663"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・地盤情報の主な利用者は事業者で、公共事業を行う際などに利用。個人が家を買う際に利用するケースもある。</a:t>
            </a:r>
            <a:endParaRPr kumimoji="1" lang="en-US" altLang="ja-JP" sz="16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3663" indent="-93663"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・事業者としては</a:t>
            </a:r>
            <a:r>
              <a:rPr kumimoji="1"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、データが広範囲で公開されていることが望ましい。最低でも都道府県単位。</a:t>
            </a:r>
            <a:endParaRPr kumimoji="1" lang="en-US" altLang="ja-JP" sz="16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3663" indent="-93663"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・ボーリング柱状図などのフォーマットは統一されているが、データ形式が</a:t>
            </a:r>
            <a:r>
              <a:rPr kumimoji="1" lang="en-US" altLang="ja-JP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PDF</a:t>
            </a:r>
            <a:r>
              <a:rPr kumimoji="1"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や</a:t>
            </a:r>
            <a:r>
              <a:rPr kumimoji="1" lang="en-US" altLang="ja-JP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XML</a:t>
            </a:r>
            <a:r>
              <a:rPr kumimoji="1"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など自治体により異なる。</a:t>
            </a:r>
            <a:endParaRPr kumimoji="1" lang="en-US" altLang="ja-JP" sz="16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3663" indent="-93663"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・公開していない理由の一つとして、基礎自治体の中には、電子納品に対応していないところがあることが挙げられる。</a:t>
            </a:r>
            <a:endParaRPr kumimoji="1" lang="en-US" altLang="ja-JP" sz="16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3663" indent="-93663"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・自治体としては、事業者のニーズが把握できていないことが課題。強いニーズがあれば、優先的に取り組むことになる。</a:t>
            </a:r>
            <a:endParaRPr kumimoji="1" lang="en-US" altLang="ja-JP" sz="16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3663" indent="-93663"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・静岡県は、ニーズがなくても、とにかくデータを公開することを心掛けている。県内では、電子納品に対応している基礎自治体は少ないので、事業者が直接、県のサイトに登録する方式を取っている。</a:t>
            </a:r>
            <a:endParaRPr kumimoji="1" lang="en-US" altLang="ja-JP" sz="16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kumimoji="1" lang="en-US" altLang="ja-JP" sz="16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87952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2800" dirty="0">
                <a:latin typeface="+mj-ea"/>
              </a:rPr>
              <a:t>第</a:t>
            </a:r>
            <a:r>
              <a:rPr lang="en-US" altLang="ja-JP" sz="2800" dirty="0">
                <a:latin typeface="+mj-ea"/>
              </a:rPr>
              <a:t>2</a:t>
            </a:r>
            <a:r>
              <a:rPr lang="ja-JP" altLang="en-US" sz="2800" dirty="0">
                <a:latin typeface="+mj-ea"/>
              </a:rPr>
              <a:t>回分科会の</a:t>
            </a:r>
            <a:r>
              <a:rPr lang="ja-JP" altLang="en-US" sz="2800" dirty="0">
                <a:latin typeface="+mj-ea"/>
              </a:rPr>
              <a:t>振り返り（</a:t>
            </a:r>
            <a:r>
              <a:rPr lang="en-US" altLang="ja-JP" sz="2800" dirty="0">
                <a:latin typeface="+mj-ea"/>
              </a:rPr>
              <a:t>2/2</a:t>
            </a:r>
            <a:r>
              <a:rPr lang="ja-JP" altLang="en-US" sz="2800" dirty="0">
                <a:latin typeface="+mj-ea"/>
              </a:rPr>
              <a:t>）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5</a:t>
            </a:fld>
            <a:endParaRPr lang="en-US" altLang="ja-JP"/>
          </a:p>
        </p:txBody>
      </p:sp>
      <p:sp>
        <p:nvSpPr>
          <p:cNvPr id="5" name="正方形/長方形 4"/>
          <p:cNvSpPr/>
          <p:nvPr/>
        </p:nvSpPr>
        <p:spPr>
          <a:xfrm>
            <a:off x="243001" y="1124744"/>
            <a:ext cx="9395454" cy="5297958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　ディスカッションで出た主な意見（続き）</a:t>
            </a:r>
            <a:endParaRPr kumimoji="1" lang="en-US" altLang="ja-JP" sz="16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3663" indent="-93663"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・土地所有者への配慮からオープンデータ化に躊躇する場合があるが、地盤情報は変動するものではないので、行政に責任はない。</a:t>
            </a:r>
            <a:endParaRPr kumimoji="1" lang="en-US" altLang="ja-JP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3663" indent="-93663"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・地盤</a:t>
            </a:r>
            <a:r>
              <a:rPr kumimoji="1"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情報の活用例として、中古マンションの価格査定</a:t>
            </a:r>
            <a:r>
              <a:rPr kumimoji="1"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サイトでの活用が挙げられる。但し、地域によってデータが入手できなかったり、データ形式が異なることが課題。</a:t>
            </a:r>
            <a:endParaRPr kumimoji="1" lang="en-US" altLang="ja-JP" sz="16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3663" indent="-93663"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・重機メーカーが、掘る場所の地盤の状況により、メンテナンス計画を立てるといった使われ方もある。</a:t>
            </a:r>
            <a:endParaRPr kumimoji="1" lang="en-US" altLang="ja-JP" sz="16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3663" indent="-93663"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・情報ポータルサイト</a:t>
            </a:r>
            <a:r>
              <a:rPr kumimoji="1"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において</a:t>
            </a:r>
            <a:r>
              <a:rPr kumimoji="1"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も、自治体によって公開状況が異なると、サービスに活用しづらい。</a:t>
            </a:r>
            <a:endParaRPr kumimoji="1" lang="en-US" altLang="ja-JP" sz="16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3663" indent="-93663"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・地質調査会社が自治体に納品する際、全地連のサイトなどに登録するようにすれば、全国規模で公開が進むし、自治体の負担もかからない。自治体が発注仕様書にその旨を追加するだけでよい。</a:t>
            </a:r>
            <a:endParaRPr kumimoji="1" lang="en-US" altLang="ja-JP" sz="16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3663" indent="-93663" algn="l" fontAlgn="auto" latinLnBrk="0">
              <a:spcBef>
                <a:spcPts val="0"/>
              </a:spcBef>
              <a:spcAft>
                <a:spcPts val="0"/>
              </a:spcAft>
            </a:pPr>
            <a:endParaRPr kumimoji="1" lang="en-US" altLang="ja-JP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 algn="l" fontAlgn="auto" latinLnBrk="0">
              <a:spcBef>
                <a:spcPts val="0"/>
              </a:spcBef>
              <a:spcAft>
                <a:spcPts val="0"/>
              </a:spcAft>
            </a:pPr>
            <a:endParaRPr kumimoji="1" lang="en-US" altLang="ja-JP" sz="16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kumimoji="1" lang="en-US" altLang="ja-JP" sz="16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52499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LEDパワポ基本テンプレー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Helvetica Neue Medium"/>
        <a:ea typeface="メイリオ"/>
        <a:cs typeface="ＤＦＧ平成ゴシック体W7"/>
      </a:majorFont>
      <a:minorFont>
        <a:latin typeface="Arial"/>
        <a:ea typeface="メイリオ"/>
        <a:cs typeface="ＤＦＧ平成ゴシック体W7"/>
      </a:minorFont>
    </a:fontScheme>
    <a:fmtScheme name="ビジネス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ＤＦＧ華康ゴシック体W5" pitchFamily="50" charset="-128"/>
            <a:ea typeface="ＤＦＧ華康ゴシック体W5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ＤＦＧ華康ゴシック体W5" pitchFamily="50" charset="-128"/>
            <a:ea typeface="ＤＦＧ華康ゴシック体W5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kumimoji="1" dirty="0" smtClean="0">
            <a:solidFill>
              <a:schemeClr val="bg2"/>
            </a:solidFill>
            <a:latin typeface="ヒラギノ角ゴ ProN W6"/>
            <a:ea typeface="ヒラギノ角ゴ ProN W6"/>
            <a:cs typeface="ヒラギノ角ゴ ProN W6"/>
          </a:defRPr>
        </a:defPPr>
      </a:lstStyle>
    </a:txDef>
  </a:objectDefaults>
  <a:extraClrSchemeLst>
    <a:extraClrScheme>
      <a:clrScheme name="SUPERP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CCFF"/>
        </a:accent1>
        <a:accent2>
          <a:srgbClr val="00FFCC"/>
        </a:accent2>
        <a:accent3>
          <a:srgbClr val="AAB8E2"/>
        </a:accent3>
        <a:accent4>
          <a:srgbClr val="DADADA"/>
        </a:accent4>
        <a:accent5>
          <a:srgbClr val="AAE2FF"/>
        </a:accent5>
        <a:accent6>
          <a:srgbClr val="00E7B9"/>
        </a:accent6>
        <a:hlink>
          <a:srgbClr val="FF33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UPERP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PERP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プレゼンテーション1" id="{9B8CA500-AB32-4A3C-B93E-CD492E224271}" vid="{D4CAFFFE-67A0-4DF2-B2F2-6BD9ABF8F007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VLED</Template>
  <TotalTime>0</TotalTime>
  <Words>112</Words>
  <Application>Microsoft Office PowerPoint</Application>
  <PresentationFormat>A4 210 x 297 mm</PresentationFormat>
  <Paragraphs>67</Paragraphs>
  <Slides>5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6" baseType="lpstr">
      <vt:lpstr>VLEDパワポ基本テンプレート</vt:lpstr>
      <vt:lpstr>第1回・第2回分科会の振り返り</vt:lpstr>
      <vt:lpstr>第1回分科会の振り返り（1/2）</vt:lpstr>
      <vt:lpstr>第1回分科会の振り返り（2/2）</vt:lpstr>
      <vt:lpstr>第2回分科会の振り返り（1/2）</vt:lpstr>
      <vt:lpstr>第2回分科会の振り返り（2/2）</vt:lpstr>
    </vt:vector>
  </TitlesOfParts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2015-02-01T00:57:09Z</dcterms:created>
  <dcterms:modified xsi:type="dcterms:W3CDTF">2017-01-18T12:33:18Z</dcterms:modified>
</cp:coreProperties>
</file>